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3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4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4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4–1</a:t>
            </a:r>
          </a:p>
        </p:txBody>
      </p:sp>
      <p:pic>
        <p:nvPicPr>
          <p:cNvPr id="20" name="09PreAlg LNHeader04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PreAlg LTHeader04-0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4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4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4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4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PreAlg LNHeader04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T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Real World Ex_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4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4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4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4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5.xml"/><Relationship Id="rId6" Type="http://schemas.openxmlformats.org/officeDocument/2006/relationships/slide" Target="slide17.xml"/><Relationship Id="rId7" Type="http://schemas.openxmlformats.org/officeDocument/2006/relationships/slide" Target="slide2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47813" b="17778"/>
          <a:stretch>
            <a:fillRect/>
          </a:stretch>
        </p:blipFill>
        <p:spPr>
          <a:xfrm>
            <a:off x="3814762" y="4343400"/>
            <a:ext cx="3114676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4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1462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4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63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term</a:t>
            </a:r>
          </a:p>
        </p:txBody>
      </p:sp>
      <p:sp>
        <p:nvSpPr>
          <p:cNvPr id="165" name="Shape 165"/>
          <p:cNvSpPr/>
          <p:nvPr/>
        </p:nvSpPr>
        <p:spPr>
          <a:xfrm>
            <a:off x="812800" y="2473325"/>
            <a:ext cx="7632700" cy="245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coefficient</a:t>
            </a:r>
            <a:endParaRPr sz="2800">
              <a:uFill>
                <a:solidFill/>
              </a:uFill>
            </a:endParaRPr>
          </a:p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like terms</a:t>
            </a:r>
            <a:endParaRPr sz="2800">
              <a:uFill>
                <a:solidFill/>
              </a:uFill>
            </a:endParaRPr>
          </a:p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constant</a:t>
            </a:r>
            <a:endParaRPr sz="2800">
              <a:uFill>
                <a:solidFill/>
              </a:uFill>
            </a:endParaRPr>
          </a:p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simplest form</a:t>
            </a:r>
            <a:endParaRPr sz="2800">
              <a:uFill>
                <a:solidFill/>
              </a:uFill>
            </a:endParaRPr>
          </a:p>
          <a:p>
            <a:pPr lvl="0"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simplifying the expression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  <p:bldP build="whole" bldLvl="1" animBg="1" rev="0" advAuto="0" spid="164" grpId="2"/>
      <p:bldP build="p" bldLvl="5" animBg="1" rev="0" advAuto="0" spid="1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1A</a:t>
            </a:r>
          </a:p>
        </p:txBody>
      </p:sp>
      <p:sp>
        <p:nvSpPr>
          <p:cNvPr id="168" name="Shape 168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Identify Like Terms </a:t>
            </a:r>
          </a:p>
        </p:txBody>
      </p:sp>
      <p:sp>
        <p:nvSpPr>
          <p:cNvPr id="169" name="Shape 169"/>
          <p:cNvSpPr/>
          <p:nvPr/>
        </p:nvSpPr>
        <p:spPr>
          <a:xfrm>
            <a:off x="533400" y="2490787"/>
            <a:ext cx="78994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0365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and 7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are like terms since the variables are the same.</a:t>
            </a:r>
          </a:p>
        </p:txBody>
      </p:sp>
      <p:sp>
        <p:nvSpPr>
          <p:cNvPr id="170" name="Shape 170"/>
          <p:cNvSpPr/>
          <p:nvPr>
            <p:ph type="body" idx="4294967295"/>
          </p:nvPr>
        </p:nvSpPr>
        <p:spPr>
          <a:xfrm>
            <a:off x="533400" y="1503362"/>
            <a:ext cx="8229600" cy="253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Identify the like terms in the expression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+ 7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</a:p>
        </p:txBody>
      </p:sp>
      <p:sp>
        <p:nvSpPr>
          <p:cNvPr id="171" name="Shape 171"/>
          <p:cNvSpPr/>
          <p:nvPr/>
        </p:nvSpPr>
        <p:spPr>
          <a:xfrm>
            <a:off x="533400" y="48768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and 7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2"/>
      <p:bldP build="whole" bldLvl="1" animBg="1" rev="0" advAuto="0" spid="171" grpId="3"/>
      <p:bldP build="p" bldLvl="1" animBg="1" rev="0" advAuto="0" spid="1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1B</a:t>
            </a:r>
          </a:p>
        </p:txBody>
      </p:sp>
      <p:sp>
        <p:nvSpPr>
          <p:cNvPr id="174" name="Shape 17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Identify Like Terms </a:t>
            </a:r>
          </a:p>
        </p:txBody>
      </p:sp>
      <p:sp>
        <p:nvSpPr>
          <p:cNvPr id="175" name="Shape 175"/>
          <p:cNvSpPr/>
          <p:nvPr/>
        </p:nvSpPr>
        <p:spPr>
          <a:xfrm>
            <a:off x="533400" y="2490787"/>
            <a:ext cx="78994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0365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3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and 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are like terms since the variables are the same.</a:t>
            </a:r>
            <a:endParaRPr sz="2400">
              <a:uFill>
                <a:solidFill/>
              </a:uFill>
            </a:endParaRPr>
          </a:p>
          <a:p>
            <a:pPr lvl="0" marL="380365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Constant terms 8 and 1 are also like terms.</a:t>
            </a:r>
          </a:p>
        </p:txBody>
      </p:sp>
      <p:sp>
        <p:nvSpPr>
          <p:cNvPr id="176" name="Shape 176"/>
          <p:cNvSpPr/>
          <p:nvPr>
            <p:ph type="body" idx="4294967295"/>
          </p:nvPr>
        </p:nvSpPr>
        <p:spPr>
          <a:xfrm>
            <a:off x="533400" y="1503362"/>
            <a:ext cx="8229600" cy="253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Identify the like terms in the expression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+ 8 + 2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+ 1.</a:t>
            </a:r>
          </a:p>
        </p:txBody>
      </p:sp>
      <p:sp>
        <p:nvSpPr>
          <p:cNvPr id="177" name="Shape 177"/>
          <p:cNvSpPr/>
          <p:nvPr/>
        </p:nvSpPr>
        <p:spPr>
          <a:xfrm>
            <a:off x="533400" y="48768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3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and 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; 8 and 1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2"/>
      <p:bldP build="whole" bldLvl="1" animBg="1" rev="0" advAuto="0" spid="177" grpId="3"/>
      <p:bldP build="p" bldLvl="1" animBg="1" rev="0" advAuto="0" spid="17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1A</a:t>
            </a:r>
          </a:p>
        </p:txBody>
      </p:sp>
      <p:sp>
        <p:nvSpPr>
          <p:cNvPr id="180" name="Shape 180"/>
          <p:cNvSpPr/>
          <p:nvPr/>
        </p:nvSpPr>
        <p:spPr>
          <a:xfrm>
            <a:off x="857250" y="2235200"/>
            <a:ext cx="43688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</a:t>
            </a:r>
            <a:r>
              <a:rPr b="1" i="1" sz="2400">
                <a:uFill>
                  <a:solidFill/>
                </a:uFill>
              </a:rPr>
              <a:t>y</a:t>
            </a:r>
            <a:r>
              <a:rPr b="1" sz="2400">
                <a:uFill>
                  <a:solidFill/>
                </a:uFill>
              </a:rPr>
              <a:t> and 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</a:t>
            </a:r>
            <a:r>
              <a:rPr b="1" i="1" sz="2400">
                <a:uFill>
                  <a:solidFill/>
                </a:uFill>
              </a:rPr>
              <a:t>z</a:t>
            </a:r>
            <a:r>
              <a:rPr b="1" sz="2400">
                <a:uFill>
                  <a:solidFill/>
                </a:uFill>
              </a:rPr>
              <a:t> and 4</a:t>
            </a:r>
            <a:r>
              <a:rPr b="1" i="1" sz="2400">
                <a:uFill>
                  <a:solidFill/>
                </a:uFill>
              </a:rPr>
              <a:t>r</a:t>
            </a:r>
            <a:endParaRPr b="1" i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3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and 5</a:t>
            </a:r>
            <a:r>
              <a:rPr b="1" i="1" sz="2400">
                <a:uFill>
                  <a:solidFill/>
                </a:uFill>
              </a:rPr>
              <a:t>x</a:t>
            </a:r>
            <a:endParaRPr b="1" i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There are no like terms.</a:t>
            </a:r>
          </a:p>
        </p:txBody>
      </p:sp>
      <p:sp>
        <p:nvSpPr>
          <p:cNvPr id="181" name="Shape 181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Identify the like terms in the expression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z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+ 2.</a:t>
            </a:r>
          </a:p>
        </p:txBody>
      </p:sp>
      <p:sp>
        <p:nvSpPr>
          <p:cNvPr id="182" name="Shape 182"/>
          <p:cNvSpPr/>
          <p:nvPr/>
        </p:nvSpPr>
        <p:spPr>
          <a:xfrm>
            <a:off x="863600" y="40767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83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1" grpId="3"/>
      <p:bldP build="whole" bldLvl="1" animBg="1" rev="0" advAuto="0" spid="182" grpId="5"/>
      <p:bldP build="whole" bldLvl="1" animBg="1" rev="0" advAuto="0" spid="180" grpId="4"/>
      <p:bldP build="whole" bldLvl="1" animBg="1" rev="0" advAuto="0" spid="18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1B</a:t>
            </a:r>
          </a:p>
        </p:txBody>
      </p:sp>
      <p:sp>
        <p:nvSpPr>
          <p:cNvPr id="187" name="Shape 187"/>
          <p:cNvSpPr/>
          <p:nvPr/>
        </p:nvSpPr>
        <p:spPr>
          <a:xfrm>
            <a:off x="838200" y="2336800"/>
            <a:ext cx="49911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3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and 4</a:t>
            </a:r>
            <a:r>
              <a:rPr b="1" i="1" sz="2400">
                <a:uFill>
                  <a:solidFill/>
                </a:uFill>
              </a:rPr>
              <a:t>m</a:t>
            </a:r>
            <a:endParaRPr b="1" i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6 and 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3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and 4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, and 6 and 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3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and 4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, and 2</a:t>
            </a:r>
            <a:r>
              <a:rPr b="1" i="1" sz="2400">
                <a:uFill>
                  <a:solidFill/>
                </a:uFill>
              </a:rPr>
              <a:t>n</a:t>
            </a:r>
            <a:r>
              <a:rPr b="1" sz="2400">
                <a:uFill>
                  <a:solidFill/>
                </a:uFill>
              </a:rPr>
              <a:t> and 5</a:t>
            </a:r>
          </a:p>
        </p:txBody>
      </p:sp>
      <p:sp>
        <p:nvSpPr>
          <p:cNvPr id="188" name="Shape 188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Identify the like terms in the expression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+ 6 + 4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+ 5.</a:t>
            </a:r>
          </a:p>
        </p:txBody>
      </p:sp>
      <p:sp>
        <p:nvSpPr>
          <p:cNvPr id="189" name="Shape 189"/>
          <p:cNvSpPr/>
          <p:nvPr/>
        </p:nvSpPr>
        <p:spPr>
          <a:xfrm>
            <a:off x="850900" y="41783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90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88" grpId="1"/>
      <p:bldP build="whole" bldLvl="1" animBg="1" rev="0" advAuto="0" spid="18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94" name="Shape 19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Identify Parts of an Expression</a:t>
            </a:r>
          </a:p>
        </p:txBody>
      </p:sp>
      <p:sp>
        <p:nvSpPr>
          <p:cNvPr id="195" name="Shape 195"/>
          <p:cNvSpPr/>
          <p:nvPr/>
        </p:nvSpPr>
        <p:spPr>
          <a:xfrm>
            <a:off x="881062" y="2733675"/>
            <a:ext cx="7899401" cy="158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120900" algn="l"/>
                <a:tab pos="23749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+ 2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– 3 =	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(–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)</a:t>
            </a:r>
            <a:r>
              <a:rPr sz="2400">
                <a:uFill>
                  <a:solidFill/>
                </a:uFill>
              </a:rPr>
              <a:t> + 2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(–3)</a:t>
            </a:r>
            <a:r>
              <a:rPr sz="2400">
                <a:uFill>
                  <a:solidFill/>
                </a:uFill>
              </a:rPr>
              <a:t>	Definition of 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subtraction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120900" algn="l"/>
                <a:tab pos="23749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4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(–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1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) + 2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(–3)	Identity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Property</a:t>
            </a:r>
          </a:p>
        </p:txBody>
      </p:sp>
      <p:sp>
        <p:nvSpPr>
          <p:cNvPr id="196" name="Shape 196"/>
          <p:cNvSpPr/>
          <p:nvPr>
            <p:ph type="body" idx="4294967295"/>
          </p:nvPr>
        </p:nvSpPr>
        <p:spPr>
          <a:xfrm>
            <a:off x="533400" y="1503362"/>
            <a:ext cx="8229600" cy="253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Identify the terms, like terms, coefficients, and constants in the expression 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 –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3.</a:t>
            </a:r>
          </a:p>
        </p:txBody>
      </p:sp>
      <p:sp>
        <p:nvSpPr>
          <p:cNvPr id="197" name="Shape 197"/>
          <p:cNvSpPr/>
          <p:nvPr/>
        </p:nvSpPr>
        <p:spPr>
          <a:xfrm>
            <a:off x="533400" y="4876800"/>
            <a:ext cx="8242300" cy="115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terms are 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, –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, 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y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, and –3. The like terms are 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and –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. The coefficients are </a:t>
            </a:r>
            <a:b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</a:b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4, –1, and 2. The constant is –3.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3"/>
      <p:bldP build="p" bldLvl="1" animBg="1" rev="0" advAuto="0" spid="196" grpId="1"/>
      <p:bldP build="p" bldLvl="5" animBg="1" rev="0" advAuto="0" spid="19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00" name="Shape 200"/>
          <p:cNvSpPr/>
          <p:nvPr/>
        </p:nvSpPr>
        <p:spPr>
          <a:xfrm>
            <a:off x="476250" y="1285875"/>
            <a:ext cx="80264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0365" indent="3175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3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Identify the terms, like terms, coefficients, and constants in the expression 5</a:t>
            </a:r>
            <a:r>
              <a:rPr b="1" i="1" sz="23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3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+ 3</a:t>
            </a:r>
            <a:r>
              <a:rPr b="1" i="1" sz="23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3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</a:t>
            </a:r>
            <a:r>
              <a:rPr b="1" i="1" sz="23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3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+ 6.</a:t>
            </a:r>
          </a:p>
        </p:txBody>
      </p:sp>
      <p:sp>
        <p:nvSpPr>
          <p:cNvPr id="201" name="Shape 201"/>
          <p:cNvSpPr/>
          <p:nvPr/>
        </p:nvSpPr>
        <p:spPr>
          <a:xfrm>
            <a:off x="825500" y="38385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2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825500" y="2235200"/>
            <a:ext cx="7708900" cy="304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722206" indent="-681566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300">
                <a:uFill>
                  <a:solidFill/>
                </a:uFill>
              </a:rPr>
              <a:t>terms: 5</a:t>
            </a:r>
            <a:r>
              <a:rPr b="1" i="1" sz="2300">
                <a:uFill>
                  <a:solidFill/>
                </a:uFill>
              </a:rPr>
              <a:t>x</a:t>
            </a:r>
            <a:r>
              <a:rPr b="1" sz="2300">
                <a:uFill>
                  <a:solidFill/>
                </a:uFill>
              </a:rPr>
              <a:t>, 3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–2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; like terms: 3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–2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; coefficients: 5, 3, –2; constant: 6</a:t>
            </a:r>
            <a:endParaRPr b="1" sz="2300">
              <a:uFill>
                <a:solidFill/>
              </a:uFill>
            </a:endParaRPr>
          </a:p>
          <a:p>
            <a:pPr lvl="0" marL="722206" indent="-681566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300">
                <a:uFill>
                  <a:solidFill/>
                </a:uFill>
              </a:rPr>
              <a:t>terms: 5</a:t>
            </a:r>
            <a:r>
              <a:rPr b="1" i="1" sz="2300">
                <a:uFill>
                  <a:solidFill/>
                </a:uFill>
              </a:rPr>
              <a:t>x</a:t>
            </a:r>
            <a:r>
              <a:rPr b="1" sz="2300">
                <a:uFill>
                  <a:solidFill/>
                </a:uFill>
              </a:rPr>
              <a:t>, 3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–2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6; like terms: none; coefficients: 5,3,–2; constant: 6 </a:t>
            </a:r>
            <a:endParaRPr b="1" sz="2300">
              <a:uFill>
                <a:solidFill/>
              </a:uFill>
            </a:endParaRPr>
          </a:p>
          <a:p>
            <a:pPr lvl="0" marL="722206" indent="-681566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300">
                <a:uFill>
                  <a:solidFill/>
                </a:uFill>
              </a:rPr>
              <a:t>terms: 5</a:t>
            </a:r>
            <a:r>
              <a:rPr b="1" i="1" sz="2300">
                <a:uFill>
                  <a:solidFill/>
                </a:uFill>
              </a:rPr>
              <a:t>x</a:t>
            </a:r>
            <a:r>
              <a:rPr b="1" sz="2300">
                <a:uFill>
                  <a:solidFill/>
                </a:uFill>
              </a:rPr>
              <a:t>, 3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–2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6; like terms: 3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–2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; coefficients: 5, 3, –2; constant: 6 </a:t>
            </a:r>
            <a:endParaRPr b="1" sz="2300">
              <a:uFill>
                <a:solidFill/>
              </a:uFill>
            </a:endParaRPr>
          </a:p>
          <a:p>
            <a:pPr lvl="0" marL="722206" indent="-681566">
              <a:spcBef>
                <a:spcPts val="500"/>
              </a:spcBef>
              <a:buClr>
                <a:srgbClr val="0068AD"/>
              </a:buClr>
              <a:buSzPct val="100000"/>
              <a:buFont typeface="Arial"/>
              <a:buAutoNum type="alphaUcPeriod" startAt="1"/>
              <a:defRPr>
                <a:uFillTx/>
              </a:defRPr>
            </a:pPr>
            <a:r>
              <a:rPr b="1" sz="2300">
                <a:uFill>
                  <a:solidFill/>
                </a:uFill>
              </a:rPr>
              <a:t>terms: 5</a:t>
            </a:r>
            <a:r>
              <a:rPr b="1" i="1" sz="2300">
                <a:uFill>
                  <a:solidFill/>
                </a:uFill>
              </a:rPr>
              <a:t>x</a:t>
            </a:r>
            <a:r>
              <a:rPr b="1" sz="2300">
                <a:uFill>
                  <a:solidFill/>
                </a:uFill>
              </a:rPr>
              <a:t>, 3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–2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; like terms: 5</a:t>
            </a:r>
            <a:r>
              <a:rPr b="1" i="1" sz="2300">
                <a:uFill>
                  <a:solidFill/>
                </a:uFill>
              </a:rPr>
              <a:t>x</a:t>
            </a:r>
            <a:r>
              <a:rPr b="1" sz="2300">
                <a:uFill>
                  <a:solidFill/>
                </a:uFill>
              </a:rPr>
              <a:t>, 3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, –2</a:t>
            </a:r>
            <a:r>
              <a:rPr b="1" i="1" sz="2300">
                <a:uFill>
                  <a:solidFill/>
                </a:uFill>
              </a:rPr>
              <a:t>y</a:t>
            </a:r>
            <a:r>
              <a:rPr b="1" sz="2300">
                <a:uFill>
                  <a:solidFill/>
                </a:uFill>
              </a:rPr>
              <a:t>; coefficients: 5, 3, –2, 6; constant: none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8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whole" bldLvl="1" animBg="1" rev="0" advAuto="0" spid="200" grpId="3"/>
      <p:bldP build="whole" bldLvl="1" animBg="1" rev="0" advAuto="0" spid="201" grpId="5"/>
      <p:bldP build="p" bldLvl="5" animBg="1" rev="0" advAuto="0" spid="204" grpId="4"/>
      <p:bldP build="whole" bldLvl="1" animBg="1" rev="0" advAuto="0" spid="20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3A</a:t>
            </a:r>
          </a:p>
        </p:txBody>
      </p:sp>
      <p:sp>
        <p:nvSpPr>
          <p:cNvPr id="207" name="Shape 207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Simplify Algebraic Expressions</a:t>
            </a:r>
          </a:p>
        </p:txBody>
      </p:sp>
      <p:sp>
        <p:nvSpPr>
          <p:cNvPr id="208" name="Shape 208"/>
          <p:cNvSpPr/>
          <p:nvPr>
            <p:ph type="body" idx="4294967295"/>
          </p:nvPr>
        </p:nvSpPr>
        <p:spPr>
          <a:xfrm>
            <a:off x="533400" y="1500187"/>
            <a:ext cx="8229600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Simplify 8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+ 4 + 4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</a:p>
        </p:txBody>
      </p:sp>
      <p:sp>
        <p:nvSpPr>
          <p:cNvPr id="209" name="Shape 209"/>
          <p:cNvSpPr/>
          <p:nvPr/>
        </p:nvSpPr>
        <p:spPr>
          <a:xfrm>
            <a:off x="881062" y="2209800"/>
            <a:ext cx="7899401" cy="194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701800" algn="l"/>
                <a:tab pos="19812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8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and 4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are like terms.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701800" algn="l"/>
                <a:tab pos="19812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8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+ 4 + 4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	=	8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n</a:t>
            </a:r>
            <a:r>
              <a:rPr sz="2400">
                <a:uFill>
                  <a:solidFill/>
                </a:uFill>
              </a:rPr>
              <a:t> + 4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n</a:t>
            </a:r>
            <a:r>
              <a:rPr sz="2400">
                <a:uFill>
                  <a:solidFill/>
                </a:uFill>
              </a:rPr>
              <a:t> + 4	Commutative 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701800" algn="l"/>
                <a:tab pos="19812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 (8 + 4)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n</a:t>
            </a:r>
            <a:r>
              <a:rPr sz="2400">
                <a:uFill>
                  <a:solidFill/>
                </a:uFill>
              </a:rPr>
              <a:t> + 4	Distributive 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701800" algn="l"/>
                <a:tab pos="19812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 12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+ 4	Simplify.</a:t>
            </a:r>
          </a:p>
        </p:txBody>
      </p:sp>
      <p:sp>
        <p:nvSpPr>
          <p:cNvPr id="210" name="Shape 210"/>
          <p:cNvSpPr/>
          <p:nvPr/>
        </p:nvSpPr>
        <p:spPr>
          <a:xfrm>
            <a:off x="533400" y="4865687"/>
            <a:ext cx="7251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6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12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n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+ 4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3"/>
      <p:bldP build="p" bldLvl="1" animBg="1" rev="0" advAuto="0" spid="208" grpId="1"/>
      <p:bldP build="p" bldLvl="5" animBg="1" rev="0" advAuto="0" spid="20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3B</a:t>
            </a:r>
          </a:p>
        </p:txBody>
      </p:sp>
      <p:sp>
        <p:nvSpPr>
          <p:cNvPr id="213" name="Shape 21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Simplify Algebraic Expressions</a:t>
            </a:r>
          </a:p>
        </p:txBody>
      </p:sp>
      <p:sp>
        <p:nvSpPr>
          <p:cNvPr id="214" name="Shape 214"/>
          <p:cNvSpPr/>
          <p:nvPr>
            <p:ph type="body" idx="4294967295"/>
          </p:nvPr>
        </p:nvSpPr>
        <p:spPr>
          <a:xfrm>
            <a:off x="533400" y="1500187"/>
            <a:ext cx="8229600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Simplify 6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+ 4 – 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– 7.</a:t>
            </a:r>
          </a:p>
        </p:txBody>
      </p:sp>
      <p:sp>
        <p:nvSpPr>
          <p:cNvPr id="215" name="Shape 215"/>
          <p:cNvSpPr/>
          <p:nvPr/>
        </p:nvSpPr>
        <p:spPr>
          <a:xfrm>
            <a:off x="881062" y="2105025"/>
            <a:ext cx="7899401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/>
              <a:tabLst>
                <a:tab pos="2159000" algn="l"/>
                <a:tab pos="24384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6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and –5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are like terms. 4 and –7 are also like terms.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/>
              <a:tabLst>
                <a:tab pos="2159000" algn="l"/>
                <a:tab pos="24384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6</a:t>
            </a:r>
            <a:r>
              <a:rPr i="1" sz="2400">
                <a:uFill>
                  <a:solidFill/>
                </a:uFill>
              </a:rPr>
              <a:t>x </a:t>
            </a:r>
            <a:r>
              <a:rPr sz="2400">
                <a:uFill>
                  <a:solidFill/>
                </a:uFill>
              </a:rPr>
              <a:t>+ 4 – 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7	=	6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+ 4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(–5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)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(–7)</a:t>
            </a:r>
            <a:r>
              <a:rPr sz="2400">
                <a:uFill>
                  <a:solidFill/>
                </a:uFill>
              </a:rPr>
              <a:t>	Definition of 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		subtraction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/>
              <a:tabLst>
                <a:tab pos="2159000" algn="l"/>
                <a:tab pos="24384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6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uFill>
                  <a:solidFill/>
                </a:uFill>
              </a:rPr>
              <a:t> + (–5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uFill>
                  <a:solidFill/>
                </a:uFill>
              </a:rPr>
              <a:t>) + 4 + (–7)	Commutative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		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/>
              <a:tabLst>
                <a:tab pos="2159000" algn="l"/>
                <a:tab pos="24384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[6 + (–5)]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uFill>
                  <a:solidFill/>
                </a:uFill>
              </a:rPr>
              <a:t> + 4 + (–7)	Distributive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		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/>
              <a:tabLst>
                <a:tab pos="2159000" algn="l"/>
                <a:tab pos="2438400" algn="l"/>
                <a:tab pos="41529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3			Simplify.</a:t>
            </a:r>
          </a:p>
        </p:txBody>
      </p:sp>
      <p:sp>
        <p:nvSpPr>
          <p:cNvPr id="216" name="Shape 216"/>
          <p:cNvSpPr/>
          <p:nvPr/>
        </p:nvSpPr>
        <p:spPr>
          <a:xfrm>
            <a:off x="533400" y="5838825"/>
            <a:ext cx="725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8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3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4" grpId="1"/>
      <p:bldP build="p" bldLvl="5" animBg="1" rev="0" advAuto="0" spid="215" grpId="2"/>
      <p:bldP build="whole" bldLvl="1" animBg="1" rev="0" advAuto="0" spid="216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3C</a:t>
            </a:r>
          </a:p>
        </p:txBody>
      </p:sp>
      <p:sp>
        <p:nvSpPr>
          <p:cNvPr id="219" name="Shape 21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Simplify Algebraic Expressions</a:t>
            </a:r>
          </a:p>
        </p:txBody>
      </p:sp>
      <p:sp>
        <p:nvSpPr>
          <p:cNvPr id="220" name="Shape 220"/>
          <p:cNvSpPr/>
          <p:nvPr>
            <p:ph type="body" idx="4294967295"/>
          </p:nvPr>
        </p:nvSpPr>
        <p:spPr>
          <a:xfrm>
            <a:off x="533400" y="1500187"/>
            <a:ext cx="8229600" cy="213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90000"/>
              </a:lnSpc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Simplify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y)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</a:p>
        </p:txBody>
      </p:sp>
      <p:sp>
        <p:nvSpPr>
          <p:cNvPr id="221" name="Shape 221"/>
          <p:cNvSpPr/>
          <p:nvPr/>
        </p:nvSpPr>
        <p:spPr>
          <a:xfrm>
            <a:off x="881062" y="2016125"/>
            <a:ext cx="7899401" cy="367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866900" algn="r"/>
                <a:tab pos="2108200" algn="l"/>
                <a:tab pos="2438400" algn="l"/>
                <a:tab pos="55245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	y </a:t>
            </a:r>
            <a:r>
              <a:rPr sz="2400">
                <a:uFill>
                  <a:solidFill/>
                </a:uFill>
              </a:rPr>
              <a:t>– 2(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3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)	=	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(–2)(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– 3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)	Definition of					subtraction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866900" algn="r"/>
                <a:tab pos="2108200" algn="l"/>
                <a:tab pos="24384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	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(–2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) + (–2)(–3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)	Distributive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	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866900" algn="r"/>
                <a:tab pos="2108200" algn="l"/>
                <a:tab pos="24384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	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– 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+ 6</a:t>
            </a:r>
            <a:r>
              <a:rPr i="1" sz="2400">
                <a:uFill>
                  <a:solidFill/>
                </a:uFill>
              </a:rPr>
              <a:t>y	</a:t>
            </a:r>
            <a:r>
              <a:rPr sz="2400">
                <a:uFill>
                  <a:solidFill/>
                </a:uFill>
              </a:rPr>
              <a:t>Simplify.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866900" algn="r"/>
                <a:tab pos="2108200" algn="l"/>
                <a:tab pos="24384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	–2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+ 6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	Commutative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	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866900" algn="r"/>
                <a:tab pos="2108200" algn="l"/>
                <a:tab pos="24384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	=	–2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(1 + 6)</a:t>
            </a:r>
            <a:r>
              <a:rPr i="1" sz="2400">
                <a:uFill>
                  <a:solidFill/>
                </a:uFill>
              </a:rPr>
              <a:t>y	</a:t>
            </a:r>
            <a:r>
              <a:rPr sz="2400">
                <a:uFill>
                  <a:solidFill/>
                </a:uFill>
              </a:rPr>
              <a:t>Distributive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			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866900" algn="r"/>
                <a:tab pos="2108200" algn="l"/>
                <a:tab pos="24384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 	=	–2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+ 7</a:t>
            </a:r>
            <a:r>
              <a:rPr i="1" sz="2400">
                <a:uFill>
                  <a:solidFill/>
                </a:uFill>
              </a:rPr>
              <a:t>y	</a:t>
            </a:r>
            <a:r>
              <a:rPr sz="2400">
                <a:uFill>
                  <a:solidFill/>
                </a:uFill>
              </a:rPr>
              <a:t>Simplify.</a:t>
            </a:r>
          </a:p>
        </p:txBody>
      </p:sp>
      <p:sp>
        <p:nvSpPr>
          <p:cNvPr id="222" name="Shape 222"/>
          <p:cNvSpPr/>
          <p:nvPr/>
        </p:nvSpPr>
        <p:spPr>
          <a:xfrm>
            <a:off x="533400" y="5953125"/>
            <a:ext cx="725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8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–2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+ 7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y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2"/>
      <p:bldP build="p" bldLvl="1" animBg="1" rev="0" advAuto="0" spid="220" grpId="1"/>
      <p:bldP build="whole" bldLvl="1" animBg="1" rev="0" advAuto="0" spid="22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4–1)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	Identify Like Terms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	Identify Parts of an Expression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3:	Simplify Algebraic Expressions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4:	Real-World Example:  Write and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		</a:t>
            </a: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Simplify Algebraic Expressions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3A</a:t>
            </a:r>
          </a:p>
        </p:txBody>
      </p:sp>
      <p:sp>
        <p:nvSpPr>
          <p:cNvPr id="225" name="Shape 225"/>
          <p:cNvSpPr/>
          <p:nvPr/>
        </p:nvSpPr>
        <p:spPr>
          <a:xfrm>
            <a:off x="857250" y="2028825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15</a:t>
            </a:r>
            <a:r>
              <a:rPr b="1" i="1" sz="2400">
                <a:uFill>
                  <a:solidFill/>
                </a:uFill>
              </a:rPr>
              <a:t>x</a:t>
            </a:r>
            <a:endParaRPr b="1" i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12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13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35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+ 3</a:t>
            </a:r>
          </a:p>
        </p:txBody>
      </p:sp>
      <p:sp>
        <p:nvSpPr>
          <p:cNvPr id="226" name="Shape 226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12140" indent="-22860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Simplify 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+ 3 + 7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x.</a:t>
            </a:r>
          </a:p>
        </p:txBody>
      </p:sp>
      <p:sp>
        <p:nvSpPr>
          <p:cNvPr id="227" name="Shape 227"/>
          <p:cNvSpPr/>
          <p:nvPr/>
        </p:nvSpPr>
        <p:spPr>
          <a:xfrm>
            <a:off x="863600" y="29464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2"/>
      <p:bldP build="whole" bldLvl="1" animBg="1" rev="0" advAuto="0" spid="228" grpId="1"/>
      <p:bldP build="whole" bldLvl="1" animBg="1" rev="0" advAuto="0" spid="227" grpId="5"/>
      <p:bldP build="whole" bldLvl="1" animBg="1" rev="0" advAuto="0" spid="225" grpId="4"/>
      <p:bldP build="whole" bldLvl="1" animBg="1" rev="0" advAuto="0" spid="226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3B</a:t>
            </a:r>
          </a:p>
        </p:txBody>
      </p:sp>
      <p:sp>
        <p:nvSpPr>
          <p:cNvPr id="232" name="Shape 232"/>
          <p:cNvSpPr/>
          <p:nvPr/>
        </p:nvSpPr>
        <p:spPr>
          <a:xfrm>
            <a:off x="857250" y="2028825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2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+ 15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4</a:t>
            </a:r>
            <a:r>
              <a:rPr b="1" i="1" sz="2400">
                <a:uFill>
                  <a:solidFill/>
                </a:uFill>
              </a:rPr>
              <a:t>m</a:t>
            </a:r>
            <a:r>
              <a:rPr b="1" sz="2400">
                <a:uFill>
                  <a:solidFill/>
                </a:uFill>
              </a:rPr>
              <a:t> + 15</a:t>
            </a:r>
          </a:p>
        </p:txBody>
      </p:sp>
      <p:sp>
        <p:nvSpPr>
          <p:cNvPr id="233" name="Shape 233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12140" indent="-22860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Simplify 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+ 9 –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6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</a:p>
        </p:txBody>
      </p:sp>
      <p:sp>
        <p:nvSpPr>
          <p:cNvPr id="234" name="Shape 234"/>
          <p:cNvSpPr/>
          <p:nvPr/>
        </p:nvSpPr>
        <p:spPr>
          <a:xfrm>
            <a:off x="863600" y="20193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3"/>
      <p:bldP build="whole" bldLvl="1" animBg="1" rev="0" advAuto="0" spid="233" grpId="1"/>
      <p:bldP build="whole" bldLvl="1" animBg="1" rev="0" advAuto="0" spid="23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3C</a:t>
            </a:r>
          </a:p>
        </p:txBody>
      </p:sp>
      <p:sp>
        <p:nvSpPr>
          <p:cNvPr id="239" name="Shape 239"/>
          <p:cNvSpPr/>
          <p:nvPr/>
        </p:nvSpPr>
        <p:spPr>
          <a:xfrm>
            <a:off x="857250" y="2028825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3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+ 8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–3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+ 8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3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– 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–3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– 8</a:t>
            </a:r>
          </a:p>
        </p:txBody>
      </p:sp>
      <p:sp>
        <p:nvSpPr>
          <p:cNvPr id="240" name="Shape 240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12140" indent="-22860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Simplify 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2(3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4).</a:t>
            </a:r>
          </a:p>
        </p:txBody>
      </p:sp>
      <p:sp>
        <p:nvSpPr>
          <p:cNvPr id="241" name="Shape 241"/>
          <p:cNvSpPr/>
          <p:nvPr/>
        </p:nvSpPr>
        <p:spPr>
          <a:xfrm>
            <a:off x="863600" y="29337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2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3"/>
      <p:bldP build="whole" bldLvl="1" animBg="1" rev="0" advAuto="0" spid="240" grpId="1"/>
      <p:bldP build="whole" bldLvl="1" animBg="1" rev="0" advAuto="0" spid="239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46" name="Shape 246"/>
          <p:cNvSpPr/>
          <p:nvPr/>
        </p:nvSpPr>
        <p:spPr>
          <a:xfrm>
            <a:off x="4191000" y="771525"/>
            <a:ext cx="4610100" cy="62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F2362F"/>
              </a:buClr>
              <a:buFont typeface="Arial"/>
              <a:def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and Simplify Algebraic Expressions</a:t>
            </a:r>
          </a:p>
        </p:txBody>
      </p:sp>
      <p:sp>
        <p:nvSpPr>
          <p:cNvPr id="247" name="Shape 247"/>
          <p:cNvSpPr/>
          <p:nvPr>
            <p:ph type="body" idx="4294967295"/>
          </p:nvPr>
        </p:nvSpPr>
        <p:spPr>
          <a:xfrm>
            <a:off x="533400" y="1493837"/>
            <a:ext cx="823595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WORK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Suppose you and a friend worked in the school store last week. You worked 4 hours more than your friend. Write an expression in simplest form that represents the total number of hours you both worked. 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881062" y="3400425"/>
            <a:ext cx="7358064" cy="2670176"/>
            <a:chOff x="0" y="0"/>
            <a:chExt cx="7358062" cy="2670175"/>
          </a:xfrm>
        </p:grpSpPr>
        <p:grpSp>
          <p:nvGrpSpPr>
            <p:cNvPr id="253" name="Group 253"/>
            <p:cNvGrpSpPr/>
            <p:nvPr/>
          </p:nvGrpSpPr>
          <p:grpSpPr>
            <a:xfrm>
              <a:off x="0" y="0"/>
              <a:ext cx="7358063" cy="2670176"/>
              <a:chOff x="0" y="0"/>
              <a:chExt cx="7358062" cy="2670175"/>
            </a:xfrm>
          </p:grpSpPr>
          <p:pic>
            <p:nvPicPr>
              <p:cNvPr id="248" name="4-2-1.jp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7358063" cy="26701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9" name="4-2-1.jpg"/>
              <p:cNvPicPr/>
              <p:nvPr/>
            </p:nvPicPr>
            <p:blipFill>
              <a:blip r:embed="rId2">
                <a:extLst/>
              </a:blip>
              <a:srcRect l="25242" t="67419" r="52038" b="12841"/>
              <a:stretch>
                <a:fillRect/>
              </a:stretch>
            </p:blipFill>
            <p:spPr>
              <a:xfrm>
                <a:off x="1557337" y="1797050"/>
                <a:ext cx="1671638" cy="5270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0" name="4-2-1.jpg"/>
              <p:cNvPicPr/>
              <p:nvPr/>
            </p:nvPicPr>
            <p:blipFill>
              <a:blip r:embed="rId2">
                <a:extLst/>
              </a:blip>
              <a:srcRect l="51521" t="67419" r="21746" b="14981"/>
              <a:stretch>
                <a:fillRect/>
              </a:stretch>
            </p:blipFill>
            <p:spPr>
              <a:xfrm>
                <a:off x="4819650" y="1797050"/>
                <a:ext cx="1966913" cy="469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1" name="4-2-1.jpg"/>
              <p:cNvPicPr/>
              <p:nvPr/>
            </p:nvPicPr>
            <p:blipFill>
              <a:blip r:embed="rId2">
                <a:extLst/>
              </a:blip>
              <a:srcRect l="42588" t="67419" r="42199" b="9988"/>
              <a:stretch>
                <a:fillRect/>
              </a:stretch>
            </p:blipFill>
            <p:spPr>
              <a:xfrm>
                <a:off x="3790950" y="1787525"/>
                <a:ext cx="1119188" cy="603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2" name="4-2-1.jpg"/>
              <p:cNvPicPr/>
              <p:nvPr/>
            </p:nvPicPr>
            <p:blipFill>
              <a:blip r:embed="rId2">
                <a:extLst/>
              </a:blip>
              <a:srcRect l="42588" t="67419" r="51651" b="9988"/>
              <a:stretch>
                <a:fillRect/>
              </a:stretch>
            </p:blipFill>
            <p:spPr>
              <a:xfrm>
                <a:off x="3506787" y="1822450"/>
                <a:ext cx="423863" cy="603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54" name="Shape 254"/>
            <p:cNvSpPr/>
            <p:nvPr/>
          </p:nvSpPr>
          <p:spPr>
            <a:xfrm>
              <a:off x="6072187" y="919162"/>
              <a:ext cx="211396" cy="323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  <a:defRPr b="1" sz="1600"/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1600">
                  <a:uFill>
                    <a:solidFill/>
                  </a:uFill>
                </a:rPr>
                <a:t>.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5853112" y="1257300"/>
              <a:ext cx="211396" cy="323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  <a:defRPr b="1" sz="1600"/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1600">
                  <a:uFill>
                    <a:solidFill/>
                  </a:uFill>
                </a:rPr>
                <a:t>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7" grpId="1"/>
      <p:bldP build="whole" bldLvl="1" animBg="1" rev="0" advAuto="0" spid="25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59" name="Shape 259"/>
          <p:cNvSpPr/>
          <p:nvPr/>
        </p:nvSpPr>
        <p:spPr>
          <a:xfrm>
            <a:off x="4191000" y="771525"/>
            <a:ext cx="4610100" cy="62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F2362F"/>
              </a:buClr>
              <a:buFont typeface="Arial"/>
              <a:def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and Simplify Algebraic Expressions</a:t>
            </a:r>
          </a:p>
        </p:txBody>
      </p:sp>
      <p:sp>
        <p:nvSpPr>
          <p:cNvPr id="260" name="Shape 260"/>
          <p:cNvSpPr/>
          <p:nvPr/>
        </p:nvSpPr>
        <p:spPr>
          <a:xfrm>
            <a:off x="881062" y="1485900"/>
            <a:ext cx="78994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1638300" algn="l"/>
                <a:tab pos="1930400" algn="l"/>
                <a:tab pos="42672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</a:t>
            </a:r>
            <a:r>
              <a:rPr i="1" sz="2400">
                <a:uFill>
                  <a:solidFill/>
                </a:uFill>
              </a:rPr>
              <a:t>h </a:t>
            </a:r>
            <a:r>
              <a:rPr sz="2400">
                <a:uFill>
                  <a:solidFill/>
                </a:uFill>
              </a:rPr>
              <a:t>+ (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 + 4) 	=	(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 + 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) + 4</a:t>
            </a:r>
            <a:r>
              <a:rPr i="1"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Associative Property</a:t>
            </a:r>
          </a:p>
        </p:txBody>
      </p:sp>
      <p:sp>
        <p:nvSpPr>
          <p:cNvPr id="261" name="Shape 261"/>
          <p:cNvSpPr/>
          <p:nvPr/>
        </p:nvSpPr>
        <p:spPr>
          <a:xfrm>
            <a:off x="533400" y="4191000"/>
            <a:ext cx="8191500" cy="115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1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The expression 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h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+ 4 represents the total number of hours worked, where 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h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is the number of hours your friend worked. </a:t>
            </a:r>
          </a:p>
        </p:txBody>
      </p:sp>
      <p:sp>
        <p:nvSpPr>
          <p:cNvPr id="262" name="Shape 262"/>
          <p:cNvSpPr/>
          <p:nvPr/>
        </p:nvSpPr>
        <p:spPr>
          <a:xfrm>
            <a:off x="881062" y="2106612"/>
            <a:ext cx="7899401" cy="1373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1638300" algn="l"/>
                <a:tab pos="1930400" algn="l"/>
                <a:tab pos="42672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(1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h</a:t>
            </a:r>
            <a:r>
              <a:rPr sz="2400">
                <a:uFill>
                  <a:solidFill/>
                </a:uFill>
              </a:rPr>
              <a:t> + 1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h</a:t>
            </a:r>
            <a:r>
              <a:rPr sz="2400">
                <a:uFill>
                  <a:solidFill/>
                </a:uFill>
              </a:rPr>
              <a:t>) + 4	Identity 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1638300" algn="l"/>
                <a:tab pos="1930400" algn="l"/>
                <a:tab pos="42672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(1 + 1)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h</a:t>
            </a:r>
            <a:r>
              <a:rPr sz="2400">
                <a:uFill>
                  <a:solidFill/>
                </a:uFill>
              </a:rPr>
              <a:t> + 4	Distributive Property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1638300" algn="l"/>
                <a:tab pos="1930400" algn="l"/>
                <a:tab pos="4267200" algn="l"/>
                <a:tab pos="4610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 2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 + 4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3"/>
      <p:bldP build="p" bldLvl="5" animBg="1" rev="0" advAuto="0" spid="260" grpId="1"/>
      <p:bldP build="p" bldLvl="5" animBg="1" rev="0" advAuto="0" spid="26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65" name="Shape 265"/>
          <p:cNvSpPr/>
          <p:nvPr/>
        </p:nvSpPr>
        <p:spPr>
          <a:xfrm>
            <a:off x="857250" y="31115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4</a:t>
            </a:r>
            <a:r>
              <a:rPr b="1" i="1" sz="2400">
                <a:uFill>
                  <a:solidFill/>
                </a:uFill>
              </a:rPr>
              <a:t>b</a:t>
            </a:r>
            <a:endParaRPr b="1" i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b</a:t>
            </a:r>
            <a:r>
              <a:rPr b="1" sz="2400">
                <a:uFill>
                  <a:solidFill/>
                </a:uFill>
              </a:rPr>
              <a:t> + 3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2</a:t>
            </a:r>
            <a:r>
              <a:rPr b="1" i="1" sz="2400">
                <a:uFill>
                  <a:solidFill/>
                </a:uFill>
              </a:rPr>
              <a:t>b</a:t>
            </a:r>
            <a:r>
              <a:rPr b="1" sz="2400">
                <a:uFill>
                  <a:solidFill/>
                </a:uFill>
              </a:rPr>
              <a:t> + 3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2</a:t>
            </a:r>
            <a:r>
              <a:rPr b="1" i="1" sz="2400">
                <a:uFill>
                  <a:solidFill/>
                </a:uFill>
              </a:rPr>
              <a:t>b</a:t>
            </a:r>
            <a:r>
              <a:rPr b="1" sz="2400">
                <a:uFill>
                  <a:solidFill/>
                </a:uFill>
              </a:rPr>
              <a:t> + 3</a:t>
            </a:r>
            <a:r>
              <a:rPr b="1" i="1" sz="2400">
                <a:uFill>
                  <a:solidFill/>
                </a:uFill>
              </a:rPr>
              <a:t>b</a:t>
            </a:r>
          </a:p>
        </p:txBody>
      </p:sp>
      <p:sp>
        <p:nvSpPr>
          <p:cNvPr id="266" name="Shape 266"/>
          <p:cNvSpPr/>
          <p:nvPr/>
        </p:nvSpPr>
        <p:spPr>
          <a:xfrm>
            <a:off x="476250" y="1285875"/>
            <a:ext cx="803275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0365" indent="3175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LIBRARY BOOKS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You and a friend went to the library. Your friend borrowed three more books than you did. Write an expression in simplest form that represents the total number of books you both borrowed.</a:t>
            </a:r>
          </a:p>
        </p:txBody>
      </p:sp>
      <p:sp>
        <p:nvSpPr>
          <p:cNvPr id="267" name="Shape 267"/>
          <p:cNvSpPr/>
          <p:nvPr/>
        </p:nvSpPr>
        <p:spPr>
          <a:xfrm>
            <a:off x="876300" y="49657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4"/>
      <p:bldP build="whole" bldLvl="1" animBg="1" rev="0" advAuto="0" spid="269" grpId="2"/>
      <p:bldP build="whole" bldLvl="1" animBg="1" rev="0" advAuto="0" spid="266" grpId="3"/>
      <p:bldP build="whole" bldLvl="1" animBg="1" rev="0" advAuto="0" spid="268" grpId="1"/>
      <p:bldP build="whole" bldLvl="1" animBg="1" rev="0" advAuto="0" spid="267" gr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1066800" y="2946400"/>
            <a:ext cx="4457701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4 + 5 ● 3; 19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 + 3 + 5 + 3; 15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 ● 3 + 5 ● 3; 27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4 ● 5 ● 3; 60</a:t>
            </a:r>
          </a:p>
        </p:txBody>
      </p:sp>
      <p:sp>
        <p:nvSpPr>
          <p:cNvPr id="116" name="Shape 116"/>
          <p:cNvSpPr/>
          <p:nvPr/>
        </p:nvSpPr>
        <p:spPr>
          <a:xfrm>
            <a:off x="685800" y="1657350"/>
            <a:ext cx="77851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Use the Distributive Property to write (4 + 5)3 as an equivalent expression. Then evaluate it. </a:t>
            </a:r>
          </a:p>
        </p:txBody>
      </p:sp>
      <p:sp>
        <p:nvSpPr>
          <p:cNvPr id="117" name="Shape 117"/>
          <p:cNvSpPr/>
          <p:nvPr/>
        </p:nvSpPr>
        <p:spPr>
          <a:xfrm>
            <a:off x="533400" y="48783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8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3"/>
      <p:bldP build="whole" bldLvl="1" animBg="1" rev="0" advAuto="0" spid="118" grpId="1"/>
      <p:bldP build="whole" bldLvl="1" animBg="1" rev="0" advAuto="0" spid="116" grpId="2"/>
      <p:bldP build="whole" bldLvl="1" animBg="1" rev="0" advAuto="0" spid="11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1" name="Shape 121"/>
          <p:cNvSpPr/>
          <p:nvPr/>
        </p:nvSpPr>
        <p:spPr>
          <a:xfrm>
            <a:off x="1066800" y="2946400"/>
            <a:ext cx="45212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6 + 6; 12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6 ● 7 + 6 ● (–1); 36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6 ● 7 – 1; 41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 ● 7 + 1 ● 6; 42</a:t>
            </a:r>
          </a:p>
        </p:txBody>
      </p:sp>
      <p:sp>
        <p:nvSpPr>
          <p:cNvPr id="122" name="Shape 122"/>
          <p:cNvSpPr/>
          <p:nvPr/>
        </p:nvSpPr>
        <p:spPr>
          <a:xfrm>
            <a:off x="685800" y="1657350"/>
            <a:ext cx="77851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Use the Distributive Property to write 6(7 – 1) as an equivalent expression. Then evaluate it.</a:t>
            </a:r>
          </a:p>
        </p:txBody>
      </p:sp>
      <p:sp>
        <p:nvSpPr>
          <p:cNvPr id="123" name="Shape 123"/>
          <p:cNvSpPr/>
          <p:nvPr/>
        </p:nvSpPr>
        <p:spPr>
          <a:xfrm>
            <a:off x="533400" y="39243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4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2"/>
      <p:bldP build="whole" bldLvl="1" animBg="1" rev="0" advAuto="0" spid="121" grpId="3"/>
      <p:bldP build="whole" bldLvl="1" animBg="1" rev="0" advAuto="0" spid="124" grpId="1"/>
      <p:bldP build="whole" bldLvl="1" animBg="1" rev="0" advAuto="0" spid="123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7" name="Shape 127"/>
          <p:cNvSpPr/>
          <p:nvPr/>
        </p:nvSpPr>
        <p:spPr>
          <a:xfrm>
            <a:off x="685800" y="1657350"/>
            <a:ext cx="7861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Use the Distributive Property to write 3(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+ 8) as an equivalent algebraic expression.</a:t>
            </a:r>
          </a:p>
        </p:txBody>
      </p:sp>
      <p:sp>
        <p:nvSpPr>
          <p:cNvPr id="128" name="Shape 128"/>
          <p:cNvSpPr/>
          <p:nvPr/>
        </p:nvSpPr>
        <p:spPr>
          <a:xfrm>
            <a:off x="533400" y="56530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9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" name="Group 132"/>
          <p:cNvGrpSpPr/>
          <p:nvPr/>
        </p:nvGrpSpPr>
        <p:grpSpPr>
          <a:xfrm>
            <a:off x="1066800" y="2794000"/>
            <a:ext cx="2806700" cy="2484438"/>
            <a:chOff x="0" y="0"/>
            <a:chExt cx="2806700" cy="2484437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3</a:t>
              </a:r>
              <a:r>
                <a:rPr i="1" sz="2400">
                  <a:uFill>
                    <a:solidFill/>
                  </a:uFill>
                </a:rPr>
                <a:t>x</a:t>
              </a:r>
              <a:r>
                <a:rPr sz="2400">
                  <a:uFill>
                    <a:solidFill/>
                  </a:uFill>
                </a:rPr>
                <a:t> + 8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x</a:t>
              </a:r>
              <a:r>
                <a:rPr sz="2400">
                  <a:uFill>
                    <a:solidFill/>
                  </a:uFill>
                </a:rPr>
                <a:t> + 24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3</a:t>
              </a:r>
              <a:r>
                <a:rPr i="1" sz="2400">
                  <a:uFill>
                    <a:solidFill/>
                  </a:uFill>
                </a:rPr>
                <a:t>x</a:t>
              </a:r>
              <a:r>
                <a:rPr sz="2400">
                  <a:uFill>
                    <a:solidFill/>
                  </a:uFill>
                </a:rPr>
                <a:t> + 24</a:t>
              </a:r>
            </a:p>
          </p:txBody>
        </p:sp>
        <p:pic>
          <p:nvPicPr>
            <p:cNvPr id="131" name="4-2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9600" y="1689100"/>
              <a:ext cx="795338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4"/>
      <p:bldP build="whole" bldLvl="1" animBg="1" rev="0" advAuto="0" spid="129" grpId="1"/>
      <p:bldP build="whole" bldLvl="1" animBg="1" rev="0" advAuto="0" spid="127" grpId="2"/>
      <p:bldP build="whole" bldLvl="1" animBg="1" rev="0" advAuto="0" spid="13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5" name="Shape 135"/>
          <p:cNvSpPr/>
          <p:nvPr/>
        </p:nvSpPr>
        <p:spPr>
          <a:xfrm>
            <a:off x="685800" y="1657350"/>
            <a:ext cx="76327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Use the Distributive Property to write 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2)9 as an equivalent algebraic expression.</a:t>
            </a:r>
          </a:p>
        </p:txBody>
      </p:sp>
      <p:sp>
        <p:nvSpPr>
          <p:cNvPr id="136" name="Shape 136"/>
          <p:cNvSpPr/>
          <p:nvPr/>
        </p:nvSpPr>
        <p:spPr>
          <a:xfrm>
            <a:off x="533400" y="29972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7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Group 140"/>
          <p:cNvGrpSpPr/>
          <p:nvPr/>
        </p:nvGrpSpPr>
        <p:grpSpPr>
          <a:xfrm>
            <a:off x="1066800" y="2959100"/>
            <a:ext cx="2806700" cy="2505075"/>
            <a:chOff x="0" y="0"/>
            <a:chExt cx="2806700" cy="2505074"/>
          </a:xfrm>
        </p:grpSpPr>
        <p:sp>
          <p:nvSpPr>
            <p:cNvPr id="138" name="Shape 138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9</a:t>
              </a:r>
              <a:r>
                <a:rPr b="1" i="1" sz="2400">
                  <a:uFill>
                    <a:solidFill/>
                  </a:uFill>
                </a:rPr>
                <a:t>n</a:t>
              </a:r>
              <a:r>
                <a:rPr b="1" sz="2400">
                  <a:uFill>
                    <a:solidFill/>
                  </a:uFill>
                </a:rPr>
                <a:t> – 18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9</a:t>
              </a:r>
              <a:r>
                <a:rPr b="1" i="1" sz="2400">
                  <a:uFill>
                    <a:solidFill/>
                  </a:uFill>
                </a:rPr>
                <a:t>n</a:t>
              </a:r>
              <a:r>
                <a:rPr b="1" sz="2400">
                  <a:uFill>
                    <a:solidFill/>
                  </a:uFill>
                </a:rPr>
                <a:t> + 18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b="1" i="1" sz="2400">
                  <a:uFill>
                    <a:solidFill/>
                  </a:uFill>
                </a:rPr>
                <a:t>n</a:t>
              </a:r>
              <a:r>
                <a:rPr b="1" sz="2400">
                  <a:uFill>
                    <a:solidFill/>
                  </a:uFill>
                </a:rPr>
                <a:t> – 18</a:t>
              </a:r>
            </a:p>
          </p:txBody>
        </p:sp>
        <p:pic>
          <p:nvPicPr>
            <p:cNvPr id="139" name="4-2-4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0712" y="1711325"/>
              <a:ext cx="768351" cy="79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  <p:bldP build="whole" bldLvl="1" animBg="1" rev="0" advAuto="0" spid="140" grpId="3"/>
      <p:bldP build="whole" bldLvl="1" animBg="1" rev="0" advAuto="0" spid="136" grpId="4"/>
      <p:bldP build="whole" bldLvl="1" animBg="1" rev="0" advAuto="0" spid="13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43" name="Shape 143"/>
          <p:cNvSpPr/>
          <p:nvPr/>
        </p:nvSpPr>
        <p:spPr>
          <a:xfrm>
            <a:off x="1066800" y="29083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–2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– 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2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+ 10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–2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+ 10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–2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+ 5</a:t>
            </a:r>
          </a:p>
        </p:txBody>
      </p:sp>
      <p:sp>
        <p:nvSpPr>
          <p:cNvPr id="144" name="Shape 144"/>
          <p:cNvSpPr/>
          <p:nvPr/>
        </p:nvSpPr>
        <p:spPr>
          <a:xfrm>
            <a:off x="685800" y="1657350"/>
            <a:ext cx="7708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Use the Distributive Property to write –2(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+ 5) as an equivalent algebraic expression.</a:t>
            </a:r>
          </a:p>
        </p:txBody>
      </p:sp>
      <p:sp>
        <p:nvSpPr>
          <p:cNvPr id="145" name="Shape 145"/>
          <p:cNvSpPr/>
          <p:nvPr/>
        </p:nvSpPr>
        <p:spPr>
          <a:xfrm>
            <a:off x="533400" y="2946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6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4"/>
      <p:bldP build="whole" bldLvl="1" animBg="1" rev="0" advAuto="0" spid="144" grpId="2"/>
      <p:bldP build="whole" bldLvl="1" animBg="1" rev="0" advAuto="0" spid="143" grpId="3"/>
      <p:bldP build="whole" bldLvl="1" animBg="1" rev="0" advAuto="0" spid="1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49" name="Shape 149"/>
          <p:cNvSpPr/>
          <p:nvPr/>
        </p:nvSpPr>
        <p:spPr>
          <a:xfrm>
            <a:off x="1066800" y="2794000"/>
            <a:ext cx="48133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3(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+ 8) = 3(8 + 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(3 + </a:t>
            </a:r>
            <a:r>
              <a:rPr b="1" i="1" sz="2400">
                <a:uFill>
                  <a:solidFill/>
                </a:uFill>
              </a:rPr>
              <a:t>x) </a:t>
            </a:r>
            <a:r>
              <a:rPr b="1" sz="2400">
                <a:uFill>
                  <a:solidFill/>
                </a:uFill>
              </a:rPr>
              <a:t>+ 8 = 3 + (</a:t>
            </a:r>
            <a:r>
              <a:rPr b="1" i="1" sz="2400">
                <a:uFill>
                  <a:solidFill/>
                </a:uFill>
              </a:rPr>
              <a:t>x </a:t>
            </a:r>
            <a:r>
              <a:rPr b="1" sz="2400">
                <a:uFill>
                  <a:solidFill/>
                </a:uFill>
              </a:rPr>
              <a:t>+ 8)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3(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+ 8) = 3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+ 3(8)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(3 + </a:t>
            </a:r>
            <a:r>
              <a:rPr b="1" i="1" sz="2400">
                <a:uFill>
                  <a:solidFill/>
                </a:uFill>
              </a:rPr>
              <a:t>x) </a:t>
            </a:r>
            <a:r>
              <a:rPr b="1" sz="2400">
                <a:uFill>
                  <a:solidFill/>
                </a:uFill>
              </a:rPr>
              <a:t>+ 8 = 8 + (</a:t>
            </a:r>
            <a:r>
              <a:rPr b="1" i="1" sz="2400">
                <a:uFill>
                  <a:solidFill/>
                </a:uFill>
              </a:rPr>
              <a:t>x </a:t>
            </a:r>
            <a:r>
              <a:rPr b="1" sz="2400">
                <a:uFill>
                  <a:solidFill/>
                </a:uFill>
              </a:rPr>
              <a:t>+ 3)</a:t>
            </a:r>
          </a:p>
        </p:txBody>
      </p:sp>
      <p:sp>
        <p:nvSpPr>
          <p:cNvPr id="150" name="Shape 150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Which of the following is an example of the Distributive Property?</a:t>
            </a:r>
          </a:p>
        </p:txBody>
      </p:sp>
      <p:sp>
        <p:nvSpPr>
          <p:cNvPr id="151" name="Shape 151"/>
          <p:cNvSpPr/>
          <p:nvPr/>
        </p:nvSpPr>
        <p:spPr>
          <a:xfrm>
            <a:off x="533400" y="47132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2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53" grpId="2"/>
      <p:bldP build="whole" bldLvl="1" animBg="1" rev="0" advAuto="0" spid="152" grpId="1"/>
      <p:bldP build="whole" bldLvl="1" animBg="1" rev="0" advAuto="0" spid="149" grpId="4"/>
      <p:bldP build="whole" bldLvl="1" animBg="1" rev="0" advAuto="0" spid="151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56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812800" y="1828800"/>
            <a:ext cx="7632700" cy="12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You already know how to write algebraic expressions. (Lesson 1–2)</a:t>
            </a:r>
            <a:br>
              <a:rPr sz="2800">
                <a:uFill>
                  <a:solidFill/>
                </a:uFill>
              </a:rPr>
            </a:br>
          </a:p>
        </p:txBody>
      </p:sp>
      <p:pic>
        <p:nvPicPr>
          <p:cNvPr id="158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Identify parts of an algebraic expression.</a:t>
            </a:r>
          </a:p>
        </p:txBody>
      </p:sp>
      <p:sp>
        <p:nvSpPr>
          <p:cNvPr id="160" name="Shape 160"/>
          <p:cNvSpPr/>
          <p:nvPr/>
        </p:nvSpPr>
        <p:spPr>
          <a:xfrm>
            <a:off x="812800" y="46990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Use the Distributive Property to simplify algebraic expressions.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  <p:bldP build="whole" bldLvl="1" animBg="1" rev="0" advAuto="0" spid="159" grpId="4"/>
      <p:bldP build="p" bldLvl="5" animBg="1" rev="0" advAuto="0" spid="160" grpId="5"/>
      <p:bldP build="whole" bldLvl="1" animBg="1" rev="0" advAuto="0" spid="157" grpId="2"/>
      <p:bldP build="whole" bldLvl="1" animBg="1" rev="0" advAuto="0" spid="15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